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fontScale="90000"/>
          </a:bodyPr>
          <a:lstStyle/>
          <a:p>
            <a:r>
              <a:rPr lang="en-US" sz="2200" b="1" dirty="0" smtClean="0"/>
              <a:t>Slide No.1</a:t>
            </a:r>
            <a:r>
              <a:rPr lang="en-US" sz="3200" b="1" dirty="0" smtClean="0"/>
              <a:t>                </a:t>
            </a:r>
            <a:br>
              <a:rPr lang="en-US" sz="3200" b="1" dirty="0" smtClean="0"/>
            </a:br>
            <a:r>
              <a:rPr lang="en-US" sz="2700" b="1" dirty="0" smtClean="0"/>
              <a:t>CLASS X, GEOGRAPHY</a:t>
            </a:r>
            <a:r>
              <a:rPr lang="en-US" sz="2700" b="1" dirty="0"/>
              <a:t>, CHAPTER-5</a:t>
            </a:r>
            <a:br>
              <a:rPr lang="en-US" sz="2700" b="1" dirty="0"/>
            </a:br>
            <a:r>
              <a:rPr lang="en-US" sz="2700" b="1" dirty="0"/>
              <a:t>MINERALS AND ENERGY </a:t>
            </a:r>
            <a:r>
              <a:rPr lang="en-US" sz="2700" b="1" dirty="0" smtClean="0"/>
              <a:t>RESOURCES</a:t>
            </a:r>
            <a:r>
              <a:rPr lang="en-US" sz="3200" b="1" dirty="0" smtClean="0"/>
              <a:t/>
            </a:r>
            <a:br>
              <a:rPr lang="en-US" sz="3200" b="1" dirty="0" smtClean="0"/>
            </a:br>
            <a:r>
              <a:rPr lang="en-US" sz="2700" dirty="0" smtClean="0"/>
              <a:t>Module Number 1/3                         </a:t>
            </a:r>
            <a:r>
              <a:rPr lang="en-US" sz="1300" dirty="0" smtClean="0"/>
              <a:t>Teacher: P V </a:t>
            </a:r>
            <a:r>
              <a:rPr lang="en-US" sz="1300" dirty="0" err="1" smtClean="0"/>
              <a:t>Divakaran</a:t>
            </a:r>
            <a:r>
              <a:rPr lang="en-US" sz="1300" dirty="0" smtClean="0"/>
              <a:t>, AECS-2 </a:t>
            </a:r>
            <a:r>
              <a:rPr lang="en-US" sz="1300" dirty="0" err="1" smtClean="0"/>
              <a:t>Kalpakkam</a:t>
            </a:r>
            <a:endParaRPr lang="en-IN" sz="1300" b="1" dirty="0"/>
          </a:p>
        </p:txBody>
      </p:sp>
      <p:sp>
        <p:nvSpPr>
          <p:cNvPr id="3" name="Content Placeholder 2"/>
          <p:cNvSpPr>
            <a:spLocks noGrp="1"/>
          </p:cNvSpPr>
          <p:nvPr>
            <p:ph idx="1"/>
          </p:nvPr>
        </p:nvSpPr>
        <p:spPr>
          <a:xfrm>
            <a:off x="76200" y="1600200"/>
            <a:ext cx="8991600" cy="5181600"/>
          </a:xfrm>
        </p:spPr>
        <p:txBody>
          <a:bodyPr>
            <a:noAutofit/>
          </a:bodyPr>
          <a:lstStyle/>
          <a:p>
            <a:pPr marL="0" indent="0">
              <a:buNone/>
            </a:pPr>
            <a:r>
              <a:rPr lang="en-IN" sz="1600" b="1" i="1" dirty="0" smtClean="0">
                <a:latin typeface="Bookman light"/>
              </a:rPr>
              <a:t>Sub topics to be discussed</a:t>
            </a:r>
          </a:p>
          <a:p>
            <a:r>
              <a:rPr lang="en-IN" sz="1600" b="1" dirty="0" smtClean="0">
                <a:latin typeface="Bookman light"/>
              </a:rPr>
              <a:t>What </a:t>
            </a:r>
            <a:r>
              <a:rPr lang="en-IN" sz="1600" b="1" dirty="0">
                <a:latin typeface="Bookman light"/>
              </a:rPr>
              <a:t>is a mineral</a:t>
            </a:r>
            <a:r>
              <a:rPr lang="en-IN" sz="1600" b="1" dirty="0" smtClean="0">
                <a:latin typeface="Bookman light"/>
              </a:rPr>
              <a:t>?</a:t>
            </a:r>
          </a:p>
          <a:p>
            <a:r>
              <a:rPr lang="en-US" sz="1600" b="1" dirty="0" smtClean="0">
                <a:latin typeface="Bookman light"/>
              </a:rPr>
              <a:t>Mode of occurrence of minerals</a:t>
            </a:r>
          </a:p>
          <a:p>
            <a:r>
              <a:rPr lang="en-US" sz="1600" b="1" dirty="0">
                <a:latin typeface="Bookman light"/>
              </a:rPr>
              <a:t>Distribution of Minerals in </a:t>
            </a:r>
            <a:r>
              <a:rPr lang="en-US" sz="1600" b="1" dirty="0" smtClean="0">
                <a:latin typeface="Bookman light"/>
              </a:rPr>
              <a:t>India</a:t>
            </a:r>
          </a:p>
          <a:p>
            <a:r>
              <a:rPr lang="en-IN" sz="1600" b="1" dirty="0">
                <a:latin typeface="Bookman light"/>
              </a:rPr>
              <a:t>What is mining</a:t>
            </a:r>
            <a:r>
              <a:rPr lang="en-IN" sz="1600" b="1" dirty="0" smtClean="0">
                <a:latin typeface="Bookman light"/>
              </a:rPr>
              <a:t>?</a:t>
            </a:r>
          </a:p>
          <a:p>
            <a:r>
              <a:rPr lang="en-US" sz="1600" b="1" dirty="0">
                <a:latin typeface="Bookman light"/>
              </a:rPr>
              <a:t>Who owns </a:t>
            </a:r>
            <a:r>
              <a:rPr lang="en-US" sz="1600" b="1" dirty="0" smtClean="0">
                <a:latin typeface="Bookman light"/>
              </a:rPr>
              <a:t>minerals?</a:t>
            </a:r>
          </a:p>
          <a:p>
            <a:r>
              <a:rPr lang="en-US" sz="1600" b="1" dirty="0" smtClean="0">
                <a:latin typeface="Bookman light"/>
              </a:rPr>
              <a:t>What </a:t>
            </a:r>
            <a:r>
              <a:rPr lang="en-US" sz="1600" b="1" dirty="0">
                <a:latin typeface="Bookman light"/>
              </a:rPr>
              <a:t>is Rat-Hole mining</a:t>
            </a:r>
            <a:r>
              <a:rPr lang="en-US" sz="1600" b="1" dirty="0" smtClean="0">
                <a:latin typeface="Bookman light"/>
              </a:rPr>
              <a:t>?</a:t>
            </a:r>
          </a:p>
          <a:p>
            <a:r>
              <a:rPr lang="en-IN" sz="1600" b="1" dirty="0">
                <a:latin typeface="Bookman light"/>
              </a:rPr>
              <a:t>Classification of </a:t>
            </a:r>
            <a:r>
              <a:rPr lang="en-IN" sz="1600" b="1" dirty="0" smtClean="0">
                <a:latin typeface="Bookman light"/>
              </a:rPr>
              <a:t>Minerals</a:t>
            </a:r>
          </a:p>
          <a:p>
            <a:r>
              <a:rPr lang="en-IN" sz="1600" b="1" dirty="0">
                <a:latin typeface="Bookman light"/>
              </a:rPr>
              <a:t>Ferrous </a:t>
            </a:r>
            <a:r>
              <a:rPr lang="en-IN" sz="1600" b="1" dirty="0" smtClean="0">
                <a:latin typeface="Bookman light"/>
              </a:rPr>
              <a:t>Minerals</a:t>
            </a:r>
          </a:p>
          <a:p>
            <a:r>
              <a:rPr lang="en-IN" sz="1600" b="1" dirty="0">
                <a:latin typeface="Bookman light"/>
              </a:rPr>
              <a:t>Iron </a:t>
            </a:r>
            <a:r>
              <a:rPr lang="en-IN" sz="1600" b="1" dirty="0" smtClean="0">
                <a:latin typeface="Bookman light"/>
              </a:rPr>
              <a:t>Ore</a:t>
            </a:r>
          </a:p>
          <a:p>
            <a:r>
              <a:rPr lang="en-US" sz="1600" b="1" dirty="0">
                <a:latin typeface="Bookman light"/>
              </a:rPr>
              <a:t>Iron ore producing areas in </a:t>
            </a:r>
            <a:r>
              <a:rPr lang="en-US" sz="1600" b="1" dirty="0" smtClean="0">
                <a:latin typeface="Bookman light"/>
              </a:rPr>
              <a:t>India</a:t>
            </a:r>
          </a:p>
          <a:p>
            <a:r>
              <a:rPr lang="en-US" sz="1600" b="1" dirty="0">
                <a:latin typeface="Bookman light"/>
              </a:rPr>
              <a:t>Production of iron ore showing state wise share </a:t>
            </a:r>
            <a:endParaRPr lang="en-US" sz="1600" b="1" dirty="0" smtClean="0">
              <a:latin typeface="Bookman light"/>
            </a:endParaRPr>
          </a:p>
          <a:p>
            <a:r>
              <a:rPr lang="en-IN" sz="1600" b="1" dirty="0" smtClean="0">
                <a:latin typeface="Bookman light"/>
              </a:rPr>
              <a:t>Manganese</a:t>
            </a:r>
          </a:p>
          <a:p>
            <a:r>
              <a:rPr lang="en-US" sz="1600" b="1" dirty="0">
                <a:latin typeface="Bookman light"/>
              </a:rPr>
              <a:t>Production of Manganese showing state wise </a:t>
            </a:r>
            <a:r>
              <a:rPr lang="en-US" sz="1600" b="1" dirty="0" smtClean="0">
                <a:latin typeface="Bookman light"/>
              </a:rPr>
              <a:t>share</a:t>
            </a:r>
          </a:p>
          <a:p>
            <a:r>
              <a:rPr lang="en-US" sz="1600" b="1" dirty="0" smtClean="0">
                <a:latin typeface="Bookman light"/>
              </a:rPr>
              <a:t>Recapitulation</a:t>
            </a:r>
            <a:endParaRPr lang="en-IN" sz="1600" b="1" dirty="0">
              <a:latin typeface="Bookman light"/>
            </a:endParaRPr>
          </a:p>
        </p:txBody>
      </p:sp>
    </p:spTree>
    <p:extLst>
      <p:ext uri="{BB962C8B-B14F-4D97-AF65-F5344CB8AC3E}">
        <p14:creationId xmlns:p14="http://schemas.microsoft.com/office/powerpoint/2010/main" val="271107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05600"/>
          </a:xfrm>
        </p:spPr>
        <p:txBody>
          <a:bodyPr>
            <a:normAutofit fontScale="85000" lnSpcReduction="20000"/>
          </a:bodyPr>
          <a:lstStyle/>
          <a:p>
            <a:pPr marL="0" lvl="0" indent="0" algn="ctr">
              <a:buNone/>
            </a:pPr>
            <a:r>
              <a:rPr lang="en-US" sz="2400" b="1" dirty="0" smtClean="0">
                <a:solidFill>
                  <a:prstClr val="black"/>
                </a:solidFill>
                <a:latin typeface="Bookman light"/>
              </a:rPr>
              <a:t>Slide No. 10</a:t>
            </a:r>
            <a:endParaRPr lang="en-US" sz="2400" b="1" dirty="0">
              <a:solidFill>
                <a:prstClr val="black"/>
              </a:solidFill>
              <a:latin typeface="Bookman light"/>
            </a:endParaRPr>
          </a:p>
          <a:p>
            <a:pPr marL="0" lvl="0" indent="0">
              <a:buNone/>
            </a:pPr>
            <a:r>
              <a:rPr lang="en-US" sz="2400" b="1" dirty="0" smtClean="0">
                <a:solidFill>
                  <a:prstClr val="black"/>
                </a:solidFill>
                <a:latin typeface="Bookman light"/>
              </a:rPr>
              <a:t>2</a:t>
            </a:r>
            <a:r>
              <a:rPr lang="en-US" sz="2400" b="1" dirty="0">
                <a:solidFill>
                  <a:prstClr val="black"/>
                </a:solidFill>
                <a:latin typeface="Bookman light"/>
              </a:rPr>
              <a:t>. </a:t>
            </a:r>
            <a:r>
              <a:rPr lang="en-US" sz="2400" b="1" dirty="0" err="1">
                <a:solidFill>
                  <a:prstClr val="black"/>
                </a:solidFill>
                <a:latin typeface="Bookman light"/>
              </a:rPr>
              <a:t>Durg-Bastar-Chandrapur</a:t>
            </a:r>
            <a:r>
              <a:rPr lang="en-US" sz="2400" b="1" dirty="0">
                <a:solidFill>
                  <a:prstClr val="black"/>
                </a:solidFill>
                <a:latin typeface="Bookman light"/>
              </a:rPr>
              <a:t> Belt: </a:t>
            </a:r>
          </a:p>
          <a:p>
            <a:pPr lvl="0">
              <a:buFont typeface="Wingdings" pitchFamily="2" charset="2"/>
              <a:buChar char="§"/>
            </a:pPr>
            <a:r>
              <a:rPr lang="en-US" sz="2100" dirty="0">
                <a:solidFill>
                  <a:prstClr val="black"/>
                </a:solidFill>
                <a:latin typeface="Bookman light"/>
              </a:rPr>
              <a:t>It lies in Chhattisgarh and Maharashtra. </a:t>
            </a:r>
          </a:p>
          <a:p>
            <a:pPr lvl="0">
              <a:buFont typeface="Wingdings" pitchFamily="2" charset="2"/>
              <a:buChar char="§"/>
            </a:pPr>
            <a:r>
              <a:rPr lang="en-US" sz="2100" dirty="0">
                <a:solidFill>
                  <a:prstClr val="black"/>
                </a:solidFill>
                <a:latin typeface="Bookman light"/>
              </a:rPr>
              <a:t>The </a:t>
            </a:r>
            <a:r>
              <a:rPr lang="en-US" sz="2100" b="1" dirty="0" err="1">
                <a:solidFill>
                  <a:prstClr val="black"/>
                </a:solidFill>
                <a:latin typeface="Bookman light"/>
              </a:rPr>
              <a:t>Bailadila</a:t>
            </a:r>
            <a:r>
              <a:rPr lang="en-US" sz="2100" dirty="0">
                <a:solidFill>
                  <a:prstClr val="black"/>
                </a:solidFill>
                <a:latin typeface="Bookman light"/>
              </a:rPr>
              <a:t> hills  of  the </a:t>
            </a:r>
            <a:r>
              <a:rPr lang="en-US" sz="2100" dirty="0" err="1">
                <a:solidFill>
                  <a:prstClr val="black"/>
                </a:solidFill>
                <a:latin typeface="Bookman light"/>
              </a:rPr>
              <a:t>Bastar</a:t>
            </a:r>
            <a:r>
              <a:rPr lang="en-US" sz="2100" dirty="0">
                <a:solidFill>
                  <a:prstClr val="black"/>
                </a:solidFill>
                <a:latin typeface="Bookman light"/>
              </a:rPr>
              <a:t> district of Chhattisgarh look like the hump of an ox, and hence its name.</a:t>
            </a:r>
          </a:p>
          <a:p>
            <a:pPr lvl="0">
              <a:buFont typeface="Wingdings" pitchFamily="2" charset="2"/>
              <a:buChar char="§"/>
            </a:pPr>
            <a:r>
              <a:rPr lang="en-US" sz="2100" dirty="0">
                <a:solidFill>
                  <a:prstClr val="black"/>
                </a:solidFill>
                <a:latin typeface="Bookman light"/>
              </a:rPr>
              <a:t>Super high grade hematite iron ore is found in the </a:t>
            </a:r>
            <a:r>
              <a:rPr lang="en-US" sz="2100" b="1" dirty="0" err="1">
                <a:solidFill>
                  <a:prstClr val="black"/>
                </a:solidFill>
                <a:latin typeface="Bookman light"/>
              </a:rPr>
              <a:t>Bailadila</a:t>
            </a:r>
            <a:r>
              <a:rPr lang="en-US" sz="2100" b="1" dirty="0">
                <a:solidFill>
                  <a:prstClr val="black"/>
                </a:solidFill>
                <a:latin typeface="Bookman light"/>
              </a:rPr>
              <a:t> </a:t>
            </a:r>
            <a:r>
              <a:rPr lang="en-US" sz="2100" dirty="0">
                <a:solidFill>
                  <a:prstClr val="black"/>
                </a:solidFill>
                <a:latin typeface="Bookman light"/>
              </a:rPr>
              <a:t>range of hills .</a:t>
            </a:r>
          </a:p>
          <a:p>
            <a:pPr lvl="0">
              <a:buFont typeface="Wingdings" pitchFamily="2" charset="2"/>
              <a:buChar char="§"/>
            </a:pPr>
            <a:r>
              <a:rPr lang="en-US" sz="2100" dirty="0">
                <a:solidFill>
                  <a:prstClr val="black"/>
                </a:solidFill>
                <a:latin typeface="Bookman light"/>
              </a:rPr>
              <a:t>It has the best physical properties needed for steel making. </a:t>
            </a:r>
          </a:p>
          <a:p>
            <a:pPr lvl="0">
              <a:buFont typeface="Wingdings" pitchFamily="2" charset="2"/>
              <a:buChar char="§"/>
            </a:pPr>
            <a:r>
              <a:rPr lang="en-US" sz="2100" dirty="0">
                <a:solidFill>
                  <a:prstClr val="black"/>
                </a:solidFill>
                <a:latin typeface="Bookman light"/>
              </a:rPr>
              <a:t>Iron ore from these mines is exported to Japan and South Korea via Vishakhapatnam port.</a:t>
            </a:r>
          </a:p>
          <a:p>
            <a:pPr marL="0" lvl="0" indent="0">
              <a:buNone/>
            </a:pPr>
            <a:r>
              <a:rPr lang="en-US" sz="2400" b="1" dirty="0">
                <a:solidFill>
                  <a:prstClr val="black"/>
                </a:solidFill>
                <a:latin typeface="Bookman light"/>
              </a:rPr>
              <a:t>3. </a:t>
            </a:r>
            <a:r>
              <a:rPr lang="en-US" sz="2400" b="1" dirty="0" err="1">
                <a:solidFill>
                  <a:prstClr val="black"/>
                </a:solidFill>
                <a:latin typeface="Bookman light"/>
              </a:rPr>
              <a:t>Ballari-Chitradurga-Chikkamagaluru-Tumakuru</a:t>
            </a:r>
            <a:r>
              <a:rPr lang="en-US" sz="2400" b="1" dirty="0">
                <a:solidFill>
                  <a:prstClr val="black"/>
                </a:solidFill>
                <a:latin typeface="Bookman light"/>
              </a:rPr>
              <a:t> </a:t>
            </a:r>
            <a:r>
              <a:rPr lang="en-US" sz="2400" dirty="0" smtClean="0">
                <a:solidFill>
                  <a:prstClr val="black"/>
                </a:solidFill>
                <a:latin typeface="Bookman light"/>
              </a:rPr>
              <a:t>Belt: </a:t>
            </a:r>
          </a:p>
          <a:p>
            <a:pPr lvl="0"/>
            <a:r>
              <a:rPr lang="en-US" sz="2100" dirty="0" smtClean="0">
                <a:solidFill>
                  <a:prstClr val="black"/>
                </a:solidFill>
                <a:latin typeface="Bookman light"/>
              </a:rPr>
              <a:t>This belt </a:t>
            </a:r>
            <a:r>
              <a:rPr lang="en-US" sz="2100" dirty="0">
                <a:solidFill>
                  <a:prstClr val="black"/>
                </a:solidFill>
                <a:latin typeface="Bookman light"/>
              </a:rPr>
              <a:t>in Karnataka has large reserves of iron ore. </a:t>
            </a:r>
          </a:p>
          <a:p>
            <a:pPr lvl="0">
              <a:buFont typeface="Wingdings" pitchFamily="2" charset="2"/>
              <a:buChar char="§"/>
            </a:pPr>
            <a:r>
              <a:rPr lang="en-US" sz="2100" dirty="0" err="1">
                <a:solidFill>
                  <a:prstClr val="black"/>
                </a:solidFill>
                <a:latin typeface="Bookman light"/>
              </a:rPr>
              <a:t>Kudre</a:t>
            </a:r>
            <a:r>
              <a:rPr lang="en-US" sz="2100" dirty="0">
                <a:solidFill>
                  <a:prstClr val="black"/>
                </a:solidFill>
                <a:latin typeface="Bookman light"/>
              </a:rPr>
              <a:t> in Kannada means horse. </a:t>
            </a:r>
          </a:p>
          <a:p>
            <a:pPr lvl="0">
              <a:buFont typeface="Wingdings" pitchFamily="2" charset="2"/>
              <a:buChar char="§"/>
            </a:pPr>
            <a:r>
              <a:rPr lang="en-US" sz="2100" dirty="0">
                <a:solidFill>
                  <a:prstClr val="black"/>
                </a:solidFill>
                <a:latin typeface="Bookman light"/>
              </a:rPr>
              <a:t>The highest peak in the western </a:t>
            </a:r>
            <a:r>
              <a:rPr lang="en-US" sz="2100" dirty="0" err="1">
                <a:solidFill>
                  <a:prstClr val="black"/>
                </a:solidFill>
                <a:latin typeface="Bookman light"/>
              </a:rPr>
              <a:t>ghats</a:t>
            </a:r>
            <a:r>
              <a:rPr lang="en-US" sz="2100" dirty="0">
                <a:solidFill>
                  <a:prstClr val="black"/>
                </a:solidFill>
                <a:latin typeface="Bookman light"/>
              </a:rPr>
              <a:t> of Karnataka resembles the face of a horse.</a:t>
            </a:r>
          </a:p>
          <a:p>
            <a:pPr lvl="0">
              <a:buFont typeface="Wingdings" pitchFamily="2" charset="2"/>
              <a:buChar char="§"/>
            </a:pPr>
            <a:r>
              <a:rPr lang="en-US" sz="2100" dirty="0">
                <a:solidFill>
                  <a:prstClr val="black"/>
                </a:solidFill>
                <a:latin typeface="Bookman light"/>
              </a:rPr>
              <a:t>The </a:t>
            </a:r>
            <a:r>
              <a:rPr lang="en-US" sz="2100" dirty="0" err="1">
                <a:solidFill>
                  <a:prstClr val="black"/>
                </a:solidFill>
                <a:latin typeface="Bookman light"/>
              </a:rPr>
              <a:t>Kudremukh</a:t>
            </a:r>
            <a:r>
              <a:rPr lang="en-US" sz="2100" dirty="0">
                <a:solidFill>
                  <a:prstClr val="black"/>
                </a:solidFill>
                <a:latin typeface="Bookman light"/>
              </a:rPr>
              <a:t> mines located in the Western Ghats of Karnataka are a 100 per cent export unit. </a:t>
            </a:r>
          </a:p>
          <a:p>
            <a:pPr lvl="0">
              <a:buFont typeface="Wingdings" pitchFamily="2" charset="2"/>
              <a:buChar char="§"/>
            </a:pPr>
            <a:r>
              <a:rPr lang="en-US" sz="2100" dirty="0">
                <a:solidFill>
                  <a:prstClr val="black"/>
                </a:solidFill>
                <a:latin typeface="Bookman light"/>
              </a:rPr>
              <a:t>The iron ore from </a:t>
            </a:r>
            <a:r>
              <a:rPr lang="en-US" sz="2100" dirty="0" err="1">
                <a:solidFill>
                  <a:prstClr val="black"/>
                </a:solidFill>
                <a:latin typeface="Bookman light"/>
              </a:rPr>
              <a:t>Kudremukh</a:t>
            </a:r>
            <a:r>
              <a:rPr lang="en-US" sz="2100" dirty="0">
                <a:solidFill>
                  <a:prstClr val="black"/>
                </a:solidFill>
                <a:latin typeface="Bookman light"/>
              </a:rPr>
              <a:t> is transported as slurry  through a pipeline to a port near </a:t>
            </a:r>
            <a:r>
              <a:rPr lang="en-US" sz="2100" dirty="0" err="1">
                <a:solidFill>
                  <a:prstClr val="black"/>
                </a:solidFill>
                <a:latin typeface="Bookman light"/>
              </a:rPr>
              <a:t>Mangaluru</a:t>
            </a:r>
            <a:r>
              <a:rPr lang="en-US" sz="2100" dirty="0">
                <a:solidFill>
                  <a:prstClr val="black"/>
                </a:solidFill>
                <a:latin typeface="Bookman light"/>
              </a:rPr>
              <a:t>.</a:t>
            </a:r>
          </a:p>
          <a:p>
            <a:pPr marL="0" lvl="0" indent="0">
              <a:buNone/>
            </a:pPr>
            <a:r>
              <a:rPr lang="en-US" sz="2400" b="1" dirty="0">
                <a:solidFill>
                  <a:prstClr val="black"/>
                </a:solidFill>
                <a:latin typeface="Bookman light"/>
              </a:rPr>
              <a:t>4. Maharashtra-Goa Belt: </a:t>
            </a:r>
            <a:endParaRPr lang="en-US" sz="2400" dirty="0">
              <a:solidFill>
                <a:prstClr val="black"/>
              </a:solidFill>
              <a:latin typeface="Bookman light"/>
            </a:endParaRPr>
          </a:p>
          <a:p>
            <a:pPr lvl="0">
              <a:buFont typeface="Wingdings" pitchFamily="2" charset="2"/>
              <a:buChar char="§"/>
            </a:pPr>
            <a:r>
              <a:rPr lang="en-US" sz="2100" dirty="0">
                <a:solidFill>
                  <a:prstClr val="black"/>
                </a:solidFill>
                <a:latin typeface="Bookman light"/>
              </a:rPr>
              <a:t>It includes the state of Goa and </a:t>
            </a:r>
            <a:r>
              <a:rPr lang="en-US" sz="2100" dirty="0" err="1">
                <a:solidFill>
                  <a:prstClr val="black"/>
                </a:solidFill>
                <a:latin typeface="Bookman light"/>
              </a:rPr>
              <a:t>Ratnagiri</a:t>
            </a:r>
            <a:r>
              <a:rPr lang="en-US" sz="2100" dirty="0">
                <a:solidFill>
                  <a:prstClr val="black"/>
                </a:solidFill>
                <a:latin typeface="Bookman light"/>
              </a:rPr>
              <a:t> district of Maharashtra. </a:t>
            </a:r>
          </a:p>
          <a:p>
            <a:pPr lvl="0">
              <a:buFont typeface="Wingdings" pitchFamily="2" charset="2"/>
              <a:buChar char="§"/>
            </a:pPr>
            <a:r>
              <a:rPr lang="en-US" sz="2100" dirty="0">
                <a:solidFill>
                  <a:prstClr val="black"/>
                </a:solidFill>
                <a:latin typeface="Bookman light"/>
              </a:rPr>
              <a:t>The ores from these area are not of very high quality.</a:t>
            </a:r>
          </a:p>
          <a:p>
            <a:pPr lvl="0">
              <a:buFont typeface="Wingdings" pitchFamily="2" charset="2"/>
              <a:buChar char="§"/>
            </a:pPr>
            <a:r>
              <a:rPr lang="en-US" sz="2100" dirty="0">
                <a:solidFill>
                  <a:prstClr val="black"/>
                </a:solidFill>
                <a:latin typeface="Bookman light"/>
              </a:rPr>
              <a:t>Still they are very efficiently extracted. </a:t>
            </a:r>
          </a:p>
          <a:p>
            <a:pPr lvl="0">
              <a:buFont typeface="Wingdings" pitchFamily="2" charset="2"/>
              <a:buChar char="§"/>
            </a:pPr>
            <a:r>
              <a:rPr lang="en-US" sz="2100" dirty="0">
                <a:solidFill>
                  <a:prstClr val="black"/>
                </a:solidFill>
                <a:latin typeface="Bookman light"/>
              </a:rPr>
              <a:t>Iron ore from here is exported through </a:t>
            </a:r>
            <a:r>
              <a:rPr lang="en-US" sz="2100" dirty="0" err="1">
                <a:solidFill>
                  <a:prstClr val="black"/>
                </a:solidFill>
                <a:latin typeface="Bookman light"/>
              </a:rPr>
              <a:t>Marmagao</a:t>
            </a:r>
            <a:r>
              <a:rPr lang="en-US" sz="2100" dirty="0">
                <a:solidFill>
                  <a:prstClr val="black"/>
                </a:solidFill>
                <a:latin typeface="Bookman light"/>
              </a:rPr>
              <a:t> port.</a:t>
            </a:r>
            <a:endParaRPr lang="en-IN" sz="2100" dirty="0">
              <a:latin typeface="Bookman light"/>
            </a:endParaRPr>
          </a:p>
        </p:txBody>
      </p:sp>
    </p:spTree>
    <p:extLst>
      <p:ext uri="{BB962C8B-B14F-4D97-AF65-F5344CB8AC3E}">
        <p14:creationId xmlns:p14="http://schemas.microsoft.com/office/powerpoint/2010/main" val="252635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2200" b="1" dirty="0" smtClean="0">
                <a:solidFill>
                  <a:prstClr val="black"/>
                </a:solidFill>
                <a:latin typeface="Bookman-LightItalic"/>
              </a:rPr>
              <a:t>Slide No.11</a:t>
            </a:r>
            <a:br>
              <a:rPr lang="en-US" sz="2200" b="1" dirty="0" smtClean="0">
                <a:solidFill>
                  <a:prstClr val="black"/>
                </a:solidFill>
                <a:latin typeface="Bookman-LightItalic"/>
              </a:rPr>
            </a:br>
            <a:r>
              <a:rPr lang="en-US" sz="2200" dirty="0" smtClean="0">
                <a:solidFill>
                  <a:prstClr val="black"/>
                </a:solidFill>
                <a:latin typeface="Bookman light"/>
              </a:rPr>
              <a:t>Production </a:t>
            </a:r>
            <a:r>
              <a:rPr lang="en-US" sz="2200" dirty="0">
                <a:solidFill>
                  <a:prstClr val="black"/>
                </a:solidFill>
                <a:latin typeface="Bookman light"/>
              </a:rPr>
              <a:t>of iron ore -</a:t>
            </a:r>
            <a:r>
              <a:rPr lang="en-US" sz="2200" dirty="0" smtClean="0">
                <a:solidFill>
                  <a:prstClr val="black"/>
                </a:solidFill>
                <a:latin typeface="Bookman light"/>
              </a:rPr>
              <a:t> </a:t>
            </a:r>
            <a:r>
              <a:rPr lang="en-US" sz="2200" dirty="0">
                <a:solidFill>
                  <a:prstClr val="black"/>
                </a:solidFill>
                <a:latin typeface="Bookman light"/>
              </a:rPr>
              <a:t>state wise share in per cent, 2009-10</a:t>
            </a:r>
            <a:r>
              <a:rPr lang="en-IN" sz="2200" dirty="0">
                <a:solidFill>
                  <a:prstClr val="black"/>
                </a:solidFill>
                <a:latin typeface="Bookman light"/>
              </a:rPr>
              <a:t/>
            </a:r>
            <a:br>
              <a:rPr lang="en-IN" sz="2200" dirty="0">
                <a:solidFill>
                  <a:prstClr val="black"/>
                </a:solidFill>
                <a:latin typeface="Bookman light"/>
              </a:rPr>
            </a:br>
            <a:endParaRPr lang="en-IN" sz="2200" dirty="0">
              <a:latin typeface="Bookman light"/>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678207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05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r>
              <a:rPr lang="en-IN" sz="2000" b="1" dirty="0" smtClean="0">
                <a:solidFill>
                  <a:prstClr val="black"/>
                </a:solidFill>
                <a:latin typeface="Bookman light"/>
              </a:rPr>
              <a:t>Slide No.12</a:t>
            </a:r>
            <a:br>
              <a:rPr lang="en-IN" sz="2000" b="1" dirty="0" smtClean="0">
                <a:solidFill>
                  <a:prstClr val="black"/>
                </a:solidFill>
                <a:latin typeface="Bookman light"/>
              </a:rPr>
            </a:br>
            <a:r>
              <a:rPr lang="en-IN" sz="2800" b="1" dirty="0" smtClean="0">
                <a:solidFill>
                  <a:prstClr val="black"/>
                </a:solidFill>
                <a:latin typeface="Bookman light"/>
              </a:rPr>
              <a:t>Manganese</a:t>
            </a:r>
            <a:endParaRPr lang="en-IN" sz="2800" b="1" dirty="0">
              <a:latin typeface="Bookman light"/>
            </a:endParaRPr>
          </a:p>
        </p:txBody>
      </p:sp>
      <p:sp>
        <p:nvSpPr>
          <p:cNvPr id="3" name="Content Placeholder 2"/>
          <p:cNvSpPr>
            <a:spLocks noGrp="1"/>
          </p:cNvSpPr>
          <p:nvPr>
            <p:ph idx="1"/>
          </p:nvPr>
        </p:nvSpPr>
        <p:spPr>
          <a:xfrm>
            <a:off x="381000" y="609600"/>
            <a:ext cx="8534400" cy="6096000"/>
          </a:xfrm>
        </p:spPr>
        <p:txBody>
          <a:bodyPr/>
          <a:lstStyle/>
          <a:p>
            <a:pPr lvl="0"/>
            <a:r>
              <a:rPr lang="en-US" sz="1800" dirty="0">
                <a:solidFill>
                  <a:prstClr val="black"/>
                </a:solidFill>
              </a:rPr>
              <a:t>Manganese is mainly used in the manufacturing of steel and </a:t>
            </a:r>
            <a:r>
              <a:rPr lang="en-US" sz="1800" dirty="0" err="1">
                <a:solidFill>
                  <a:prstClr val="black"/>
                </a:solidFill>
              </a:rPr>
              <a:t>ferro</a:t>
            </a:r>
            <a:r>
              <a:rPr lang="en-US" sz="1800" dirty="0">
                <a:solidFill>
                  <a:prstClr val="black"/>
                </a:solidFill>
              </a:rPr>
              <a:t>-manganese alloy. </a:t>
            </a:r>
          </a:p>
          <a:p>
            <a:pPr lvl="0"/>
            <a:r>
              <a:rPr lang="en-US" sz="1800" dirty="0">
                <a:solidFill>
                  <a:prstClr val="black"/>
                </a:solidFill>
              </a:rPr>
              <a:t>For manufacturing one </a:t>
            </a:r>
            <a:r>
              <a:rPr lang="en-US" sz="1800" dirty="0" err="1">
                <a:solidFill>
                  <a:prstClr val="black"/>
                </a:solidFill>
              </a:rPr>
              <a:t>tonne</a:t>
            </a:r>
            <a:r>
              <a:rPr lang="en-US" sz="1800" dirty="0">
                <a:solidFill>
                  <a:prstClr val="black"/>
                </a:solidFill>
              </a:rPr>
              <a:t> of steel nearly 10 kg of manganese is required. </a:t>
            </a:r>
          </a:p>
          <a:p>
            <a:pPr lvl="0"/>
            <a:r>
              <a:rPr lang="en-US" sz="1800" dirty="0">
                <a:solidFill>
                  <a:prstClr val="black"/>
                </a:solidFill>
              </a:rPr>
              <a:t>It is also used in manufacturing bleaching powder, insecticides and paints.</a:t>
            </a:r>
          </a:p>
          <a:p>
            <a:pPr marL="0" lvl="0" indent="0" algn="ctr">
              <a:buNone/>
            </a:pPr>
            <a:r>
              <a:rPr lang="en-US" sz="1800" b="1" dirty="0">
                <a:solidFill>
                  <a:prstClr val="black"/>
                </a:solidFill>
              </a:rPr>
              <a:t>Production of Manganese showing state wise share in per cent, 2009-2010</a:t>
            </a:r>
          </a:p>
          <a:p>
            <a:pPr marL="0" lvl="0" indent="0" algn="ctr">
              <a:buNone/>
            </a:pPr>
            <a:endParaRPr lang="en-IN" sz="1800" b="1" dirty="0">
              <a:solidFill>
                <a:prstClr val="black"/>
              </a:solidFill>
            </a:endParaRPr>
          </a:p>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87" y="2057400"/>
            <a:ext cx="6016625"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6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pPr algn="l"/>
            <a:r>
              <a:rPr lang="en-IN" sz="2000" b="1" dirty="0" smtClean="0">
                <a:latin typeface="Bookman light"/>
              </a:rPr>
              <a:t>Slide No.13</a:t>
            </a:r>
            <a:endParaRPr lang="en-IN" sz="2000" b="1" dirty="0">
              <a:latin typeface="Bookman light"/>
            </a:endParaRPr>
          </a:p>
        </p:txBody>
      </p:sp>
      <p:sp>
        <p:nvSpPr>
          <p:cNvPr id="3" name="Content Placeholder 2"/>
          <p:cNvSpPr>
            <a:spLocks noGrp="1"/>
          </p:cNvSpPr>
          <p:nvPr>
            <p:ph idx="1"/>
          </p:nvPr>
        </p:nvSpPr>
        <p:spPr>
          <a:xfrm>
            <a:off x="457200" y="838200"/>
            <a:ext cx="8229600" cy="5287963"/>
          </a:xfrm>
        </p:spPr>
        <p:txBody>
          <a:bodyPr>
            <a:normAutofit/>
          </a:bodyPr>
          <a:lstStyle/>
          <a:p>
            <a:pPr marL="0" indent="0">
              <a:buNone/>
            </a:pPr>
            <a:r>
              <a:rPr lang="en-IN" sz="2000" b="1" dirty="0" smtClean="0"/>
              <a:t>Distribution</a:t>
            </a:r>
          </a:p>
          <a:p>
            <a:pPr marL="0" indent="0">
              <a:buNone/>
            </a:pPr>
            <a:r>
              <a:rPr lang="en-IN" sz="2000" b="1" dirty="0" smtClean="0"/>
              <a:t>of iron ore and</a:t>
            </a:r>
          </a:p>
          <a:p>
            <a:pPr marL="0" indent="0">
              <a:buNone/>
            </a:pPr>
            <a:r>
              <a:rPr lang="en-IN" sz="2000" b="1" dirty="0" smtClean="0"/>
              <a:t>manganese</a:t>
            </a:r>
            <a:endParaRPr lang="en-IN"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6553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75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sz="2200" b="1" dirty="0" smtClean="0">
                <a:latin typeface="Bookman light"/>
              </a:rPr>
              <a:t>Slide No.14</a:t>
            </a:r>
            <a:br>
              <a:rPr lang="en-IN" sz="2200" b="1" dirty="0" smtClean="0">
                <a:latin typeface="Bookman light"/>
              </a:rPr>
            </a:br>
            <a:r>
              <a:rPr lang="en-IN" sz="3200" b="1" dirty="0" smtClean="0">
                <a:latin typeface="Bookman light"/>
              </a:rPr>
              <a:t>Recapitulation</a:t>
            </a:r>
            <a:endParaRPr lang="en-IN" sz="3200" b="1" dirty="0">
              <a:latin typeface="Bookman light"/>
            </a:endParaRPr>
          </a:p>
        </p:txBody>
      </p:sp>
      <p:sp>
        <p:nvSpPr>
          <p:cNvPr id="3" name="Content Placeholder 2"/>
          <p:cNvSpPr>
            <a:spLocks noGrp="1"/>
          </p:cNvSpPr>
          <p:nvPr>
            <p:ph idx="1"/>
          </p:nvPr>
        </p:nvSpPr>
        <p:spPr>
          <a:xfrm>
            <a:off x="457200" y="838200"/>
            <a:ext cx="8229600" cy="5562600"/>
          </a:xfrm>
        </p:spPr>
        <p:txBody>
          <a:bodyPr/>
          <a:lstStyle/>
          <a:p>
            <a:pPr marL="0" indent="0">
              <a:buNone/>
            </a:pPr>
            <a:r>
              <a:rPr lang="en-IN" sz="2800" dirty="0" smtClean="0"/>
              <a:t>1. </a:t>
            </a:r>
            <a:r>
              <a:rPr lang="en-IN" sz="2400" dirty="0" smtClean="0">
                <a:latin typeface="Bookman light"/>
              </a:rPr>
              <a:t>What is an ore?</a:t>
            </a:r>
          </a:p>
          <a:p>
            <a:pPr marL="0" indent="0">
              <a:buNone/>
            </a:pPr>
            <a:r>
              <a:rPr lang="en-IN" sz="2400" dirty="0" smtClean="0">
                <a:latin typeface="Bookman light"/>
              </a:rPr>
              <a:t>2. What are veins and lodes?</a:t>
            </a:r>
          </a:p>
          <a:p>
            <a:pPr marL="0" indent="0">
              <a:buNone/>
            </a:pPr>
            <a:r>
              <a:rPr lang="en-IN" sz="2400" dirty="0" smtClean="0">
                <a:latin typeface="Bookman light"/>
              </a:rPr>
              <a:t>3. What are placer deposits? Give examples.</a:t>
            </a:r>
          </a:p>
          <a:p>
            <a:pPr marL="0" indent="0">
              <a:buNone/>
            </a:pPr>
            <a:r>
              <a:rPr lang="en-IN" sz="2400" dirty="0" smtClean="0">
                <a:latin typeface="Bookman light"/>
              </a:rPr>
              <a:t>4. What </a:t>
            </a:r>
            <a:r>
              <a:rPr lang="en-IN" sz="2400" dirty="0">
                <a:latin typeface="Bookman light"/>
              </a:rPr>
              <a:t>is  Rat-Hole mining</a:t>
            </a:r>
            <a:r>
              <a:rPr lang="en-IN" sz="2400" dirty="0" smtClean="0">
                <a:latin typeface="Bookman light"/>
              </a:rPr>
              <a:t>?</a:t>
            </a:r>
          </a:p>
          <a:p>
            <a:pPr marL="0" indent="0">
              <a:buNone/>
            </a:pPr>
            <a:r>
              <a:rPr lang="en-IN" sz="2400" dirty="0" smtClean="0">
                <a:latin typeface="Bookman light"/>
              </a:rPr>
              <a:t>5. Name the two types of iron ore found in India.</a:t>
            </a:r>
          </a:p>
          <a:p>
            <a:pPr marL="0" indent="0">
              <a:buNone/>
            </a:pPr>
            <a:r>
              <a:rPr lang="en-IN" sz="2400" dirty="0" smtClean="0">
                <a:latin typeface="Bookman light"/>
              </a:rPr>
              <a:t>6. What are the uses of manganese?</a:t>
            </a:r>
          </a:p>
          <a:p>
            <a:pPr marL="0" indent="0">
              <a:buNone/>
            </a:pPr>
            <a:r>
              <a:rPr lang="en-IN" sz="2400" dirty="0" smtClean="0">
                <a:latin typeface="Bookman light"/>
              </a:rPr>
              <a:t>7. </a:t>
            </a:r>
            <a:r>
              <a:rPr lang="en-IN" sz="2400" dirty="0">
                <a:latin typeface="Bookman light"/>
              </a:rPr>
              <a:t>What is a mineral</a:t>
            </a:r>
            <a:r>
              <a:rPr lang="en-IN" sz="2400" dirty="0" smtClean="0">
                <a:latin typeface="Bookman light"/>
              </a:rPr>
              <a:t>?</a:t>
            </a:r>
          </a:p>
          <a:p>
            <a:pPr marL="0" indent="0">
              <a:buNone/>
            </a:pPr>
            <a:r>
              <a:rPr lang="en-IN" sz="2400" dirty="0" smtClean="0">
                <a:latin typeface="Bookman light"/>
              </a:rPr>
              <a:t>8. Which is the best variety of iron ore?</a:t>
            </a:r>
          </a:p>
          <a:p>
            <a:pPr marL="0" indent="0">
              <a:buNone/>
            </a:pPr>
            <a:r>
              <a:rPr lang="en-IN" sz="2400" dirty="0" smtClean="0">
                <a:latin typeface="Bookman light"/>
              </a:rPr>
              <a:t>9. Which state is the leading producer of manganese?</a:t>
            </a:r>
          </a:p>
          <a:p>
            <a:pPr marL="0" indent="0">
              <a:buNone/>
            </a:pPr>
            <a:r>
              <a:rPr lang="en-IN" sz="2400" dirty="0" smtClean="0">
                <a:latin typeface="Bookman light"/>
              </a:rPr>
              <a:t>10. Give example for hardest and softest minerals</a:t>
            </a:r>
            <a:r>
              <a:rPr lang="en-IN" sz="2800" dirty="0" smtClean="0">
                <a:latin typeface="Bookman-Light"/>
              </a:rPr>
              <a:t>. </a:t>
            </a:r>
            <a:endParaRPr lang="en-IN" sz="2800" dirty="0" smtClean="0"/>
          </a:p>
          <a:p>
            <a:pPr marL="0" indent="0">
              <a:buNone/>
            </a:pPr>
            <a:endParaRPr lang="en-IN" dirty="0"/>
          </a:p>
          <a:p>
            <a:pPr marL="0" indent="0">
              <a:buNone/>
            </a:pPr>
            <a:endParaRPr lang="en-IN" dirty="0"/>
          </a:p>
        </p:txBody>
      </p:sp>
    </p:spTree>
    <p:extLst>
      <p:ext uri="{BB962C8B-B14F-4D97-AF65-F5344CB8AC3E}">
        <p14:creationId xmlns:p14="http://schemas.microsoft.com/office/powerpoint/2010/main" val="70236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IN" sz="3600" b="1" dirty="0" smtClean="0">
                <a:latin typeface="Bookman light"/>
              </a:rPr>
              <a:t/>
            </a:r>
            <a:br>
              <a:rPr lang="en-IN" sz="3600" b="1" dirty="0" smtClean="0">
                <a:latin typeface="Bookman light"/>
              </a:rPr>
            </a:br>
            <a:r>
              <a:rPr lang="en-IN" sz="2000" b="1" dirty="0" smtClean="0">
                <a:latin typeface="Bookman light"/>
              </a:rPr>
              <a:t>Slide No.2</a:t>
            </a:r>
            <a:br>
              <a:rPr lang="en-IN" sz="2000" b="1" dirty="0" smtClean="0">
                <a:latin typeface="Bookman light"/>
              </a:rPr>
            </a:br>
            <a:r>
              <a:rPr lang="en-IN" sz="3600" b="1" dirty="0" smtClean="0">
                <a:latin typeface="Bookman light"/>
              </a:rPr>
              <a:t>What is a mineral?</a:t>
            </a:r>
            <a:br>
              <a:rPr lang="en-IN" sz="3600" b="1" dirty="0" smtClean="0">
                <a:latin typeface="Bookman light"/>
              </a:rPr>
            </a:br>
            <a:endParaRPr lang="en-IN" sz="3600" b="1" dirty="0">
              <a:latin typeface="Bookman light"/>
            </a:endParaRP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a:latin typeface="Bookman light"/>
              </a:rPr>
              <a:t>A homogeneous, naturally occurring substance with a definable internal structure is called mineral. </a:t>
            </a:r>
          </a:p>
          <a:p>
            <a:r>
              <a:rPr lang="en-US" dirty="0">
                <a:latin typeface="Bookman light"/>
              </a:rPr>
              <a:t>Minerals are found in varied forms in nature, ranging from the hardest diamond to the softest talc.</a:t>
            </a:r>
          </a:p>
          <a:p>
            <a:r>
              <a:rPr lang="en-US" dirty="0">
                <a:latin typeface="Bookman light"/>
              </a:rPr>
              <a:t>Why are they so varied?</a:t>
            </a:r>
          </a:p>
          <a:p>
            <a:r>
              <a:rPr lang="en-US" dirty="0">
                <a:latin typeface="Bookman light"/>
              </a:rPr>
              <a:t>     It is because the formation of minerals depend upon physical and chemical conditions that results in a wide range of </a:t>
            </a:r>
            <a:r>
              <a:rPr lang="en-US" dirty="0" err="1">
                <a:latin typeface="Bookman light"/>
              </a:rPr>
              <a:t>colours</a:t>
            </a:r>
            <a:r>
              <a:rPr lang="en-US" dirty="0">
                <a:latin typeface="Bookman light"/>
              </a:rPr>
              <a:t>, hardness, crystal forms, </a:t>
            </a:r>
            <a:r>
              <a:rPr lang="en-US" dirty="0" err="1">
                <a:latin typeface="Bookman light"/>
              </a:rPr>
              <a:t>lustre</a:t>
            </a:r>
            <a:r>
              <a:rPr lang="en-US" dirty="0">
                <a:latin typeface="Bookman light"/>
              </a:rPr>
              <a:t> and density of a mineral.</a:t>
            </a:r>
          </a:p>
          <a:p>
            <a:endParaRPr lang="en-IN" dirty="0"/>
          </a:p>
        </p:txBody>
      </p:sp>
    </p:spTree>
    <p:extLst>
      <p:ext uri="{BB962C8B-B14F-4D97-AF65-F5344CB8AC3E}">
        <p14:creationId xmlns:p14="http://schemas.microsoft.com/office/powerpoint/2010/main" val="346713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2200" b="1" dirty="0" smtClean="0">
                <a:latin typeface="Bookman light"/>
              </a:rPr>
              <a:t>Slide No.3         </a:t>
            </a:r>
            <a:r>
              <a:rPr lang="en-US" sz="2800" b="1" dirty="0" smtClean="0">
                <a:latin typeface="Bookman light"/>
              </a:rPr>
              <a:t>MODE OF OCCURRENCE OF MINERALS</a:t>
            </a:r>
            <a:endParaRPr lang="en-IN" sz="2800" b="1" dirty="0">
              <a:latin typeface="Bookman light"/>
            </a:endParaRPr>
          </a:p>
        </p:txBody>
      </p:sp>
      <p:sp>
        <p:nvSpPr>
          <p:cNvPr id="3" name="Content Placeholder 2"/>
          <p:cNvSpPr>
            <a:spLocks noGrp="1"/>
          </p:cNvSpPr>
          <p:nvPr>
            <p:ph idx="1"/>
          </p:nvPr>
        </p:nvSpPr>
        <p:spPr>
          <a:xfrm>
            <a:off x="381000" y="533400"/>
            <a:ext cx="8458200" cy="6172200"/>
          </a:xfrm>
        </p:spPr>
        <p:txBody>
          <a:bodyPr>
            <a:normAutofit fontScale="25000" lnSpcReduction="20000"/>
          </a:bodyPr>
          <a:lstStyle/>
          <a:p>
            <a:r>
              <a:rPr lang="en-US" sz="7200" dirty="0" smtClean="0">
                <a:latin typeface="Bookman light"/>
              </a:rPr>
              <a:t>Minerals are usually found in ‘</a:t>
            </a:r>
            <a:r>
              <a:rPr lang="en-US" sz="7200" b="1" dirty="0" smtClean="0">
                <a:latin typeface="Bookman light"/>
              </a:rPr>
              <a:t>ores</a:t>
            </a:r>
            <a:r>
              <a:rPr lang="en-US" sz="7200" dirty="0" smtClean="0">
                <a:latin typeface="Bookman light"/>
              </a:rPr>
              <a:t>’</a:t>
            </a:r>
          </a:p>
          <a:p>
            <a:r>
              <a:rPr lang="en-US" sz="7200" b="1" dirty="0" smtClean="0">
                <a:latin typeface="Bookman light"/>
              </a:rPr>
              <a:t>What is an ore?</a:t>
            </a:r>
          </a:p>
          <a:p>
            <a:pPr marL="0" indent="0">
              <a:buNone/>
            </a:pPr>
            <a:r>
              <a:rPr lang="en-US" sz="7200" dirty="0" smtClean="0">
                <a:latin typeface="Bookman light"/>
              </a:rPr>
              <a:t>	An ore is an accumulation of any mineral mixed with other elements. 	The mineral content of the ore must be in sufficient concentration to 	make its extraction commercially viable.</a:t>
            </a:r>
          </a:p>
          <a:p>
            <a:r>
              <a:rPr lang="en-US" sz="7200" dirty="0" smtClean="0">
                <a:latin typeface="Bookman light"/>
              </a:rPr>
              <a:t>Minerals generally occur in the following forms:</a:t>
            </a:r>
          </a:p>
          <a:p>
            <a:pPr>
              <a:buFont typeface="Courier New" pitchFamily="49" charset="0"/>
              <a:buChar char="o"/>
            </a:pPr>
            <a:r>
              <a:rPr lang="en-US" sz="7200" b="1" dirty="0" smtClean="0">
                <a:latin typeface="Bookman light"/>
              </a:rPr>
              <a:t>Veins and lodes</a:t>
            </a:r>
            <a:r>
              <a:rPr lang="en-US" sz="7200" dirty="0" smtClean="0">
                <a:latin typeface="Bookman light"/>
              </a:rPr>
              <a:t>: In igneous and metamorphic rocks minerals may occur in the cracks, crevices, faults or joints. The smaller occurrences are called veins and the larger are called lodes. Examples are minerals like tin, copper, zinc, lead etc. </a:t>
            </a:r>
          </a:p>
          <a:p>
            <a:pPr>
              <a:buFont typeface="Courier New" pitchFamily="49" charset="0"/>
              <a:buChar char="o"/>
            </a:pPr>
            <a:r>
              <a:rPr lang="en-US" sz="7200" b="1" dirty="0" smtClean="0">
                <a:latin typeface="Bookman light"/>
              </a:rPr>
              <a:t>Beds or layers: </a:t>
            </a:r>
            <a:r>
              <a:rPr lang="en-US" sz="7200" dirty="0" smtClean="0">
                <a:latin typeface="Bookman light"/>
              </a:rPr>
              <a:t>In sedimentary rocks a number of minerals occur in beds or layers. They have been formed as a result of deposition, accumulation and concentration in horizontal layers of the rock. Coal, some forms of iron ore, gypsum, potash , sodium salts etc.</a:t>
            </a:r>
          </a:p>
          <a:p>
            <a:pPr>
              <a:buFont typeface="Courier New" pitchFamily="49" charset="0"/>
              <a:buChar char="o"/>
            </a:pPr>
            <a:r>
              <a:rPr lang="en-US" sz="7200" b="1" dirty="0" smtClean="0">
                <a:latin typeface="Bookman light"/>
              </a:rPr>
              <a:t>Decomposition of surface rocks</a:t>
            </a:r>
            <a:r>
              <a:rPr lang="en-US" sz="7200" dirty="0" smtClean="0">
                <a:latin typeface="Bookman light"/>
              </a:rPr>
              <a:t>: When the decomposition of surface rocks occurs with  the removal of soluble constituents, it leaves a residual mass of weathered material containing mineral ores. Bauxite is formed in this way.</a:t>
            </a:r>
          </a:p>
          <a:p>
            <a:pPr>
              <a:buFont typeface="Courier New" pitchFamily="49" charset="0"/>
              <a:buChar char="o"/>
            </a:pPr>
            <a:r>
              <a:rPr lang="en-US" sz="7200" b="1" dirty="0" smtClean="0">
                <a:latin typeface="Bookman light"/>
              </a:rPr>
              <a:t>Alluvial deposits/ placer deposits </a:t>
            </a:r>
            <a:r>
              <a:rPr lang="en-US" sz="7200" dirty="0" smtClean="0">
                <a:latin typeface="Bookman light"/>
              </a:rPr>
              <a:t>: Some minerals  are found in sands of valley floors and the base of hills. These deposits are also called as ‘placer deposits’. They  are not corroded by water.  Examples are: gold, silver, tin and platinum.</a:t>
            </a:r>
          </a:p>
          <a:p>
            <a:pPr>
              <a:buFont typeface="Courier New" pitchFamily="49" charset="0"/>
              <a:buChar char="o"/>
            </a:pPr>
            <a:r>
              <a:rPr lang="en-US" sz="7200" b="1" dirty="0" smtClean="0">
                <a:latin typeface="Bookman light"/>
              </a:rPr>
              <a:t>Ocean waters: </a:t>
            </a:r>
            <a:r>
              <a:rPr lang="en-US" sz="7200" dirty="0" smtClean="0">
                <a:latin typeface="Bookman light"/>
              </a:rPr>
              <a:t>The ocean waters contain vast quantities of minerals, but most of these  are spread over a wide area. Therefore they are economically not viable. However, common salt, magnesium and bromine are largely derived from ocean waters. The ocean beds, too, are rich in manganese nodules.</a:t>
            </a:r>
          </a:p>
          <a:p>
            <a:endParaRPr lang="en-IN" dirty="0"/>
          </a:p>
        </p:txBody>
      </p:sp>
    </p:spTree>
    <p:extLst>
      <p:ext uri="{BB962C8B-B14F-4D97-AF65-F5344CB8AC3E}">
        <p14:creationId xmlns:p14="http://schemas.microsoft.com/office/powerpoint/2010/main" val="350553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Bookman light"/>
              </a:rPr>
              <a:t>Slide No.4</a:t>
            </a:r>
            <a:br>
              <a:rPr lang="en-US" sz="2000" b="1" dirty="0" smtClean="0">
                <a:latin typeface="Bookman light"/>
              </a:rPr>
            </a:br>
            <a:r>
              <a:rPr lang="en-US" sz="3600" b="1" dirty="0" smtClean="0">
                <a:latin typeface="Bookman light"/>
              </a:rPr>
              <a:t>Distribution </a:t>
            </a:r>
            <a:r>
              <a:rPr lang="en-US" sz="3600" b="1" dirty="0">
                <a:latin typeface="Bookman light"/>
              </a:rPr>
              <a:t>of Minerals in India</a:t>
            </a:r>
            <a:endParaRPr lang="en-IN" sz="3600" b="1" dirty="0">
              <a:latin typeface="Bookman light"/>
            </a:endParaRPr>
          </a:p>
        </p:txBody>
      </p:sp>
      <p:sp>
        <p:nvSpPr>
          <p:cNvPr id="3" name="Content Placeholder 2"/>
          <p:cNvSpPr>
            <a:spLocks noGrp="1"/>
          </p:cNvSpPr>
          <p:nvPr>
            <p:ph idx="1"/>
          </p:nvPr>
        </p:nvSpPr>
        <p:spPr>
          <a:xfrm>
            <a:off x="457200" y="1371600"/>
            <a:ext cx="8229600" cy="5105400"/>
          </a:xfrm>
        </p:spPr>
        <p:txBody>
          <a:bodyPr>
            <a:normAutofit lnSpcReduction="10000"/>
          </a:bodyPr>
          <a:lstStyle/>
          <a:p>
            <a:pPr lvl="0"/>
            <a:r>
              <a:rPr lang="en-US" sz="2200" dirty="0">
                <a:solidFill>
                  <a:prstClr val="black"/>
                </a:solidFill>
                <a:latin typeface="Bookman light"/>
              </a:rPr>
              <a:t>India is fortunate to have fairly rich and varied mineral resources. However, these are unevenly distributed. </a:t>
            </a:r>
          </a:p>
          <a:p>
            <a:pPr lvl="0"/>
            <a:r>
              <a:rPr lang="en-US" sz="2200" b="1" dirty="0">
                <a:solidFill>
                  <a:prstClr val="black"/>
                </a:solidFill>
                <a:latin typeface="Bookman light"/>
              </a:rPr>
              <a:t>Peninsular Plateau: </a:t>
            </a:r>
            <a:r>
              <a:rPr lang="en-US" sz="2200" dirty="0">
                <a:solidFill>
                  <a:prstClr val="black"/>
                </a:solidFill>
                <a:latin typeface="Bookman light"/>
              </a:rPr>
              <a:t>Peninsular rocks contain most of the reserves of coal, metallic minerals, mica and many other non-metallic minerals. </a:t>
            </a:r>
          </a:p>
          <a:p>
            <a:pPr lvl="0"/>
            <a:r>
              <a:rPr lang="en-US" sz="2200" b="1" dirty="0">
                <a:solidFill>
                  <a:prstClr val="black"/>
                </a:solidFill>
                <a:latin typeface="Bookman light"/>
              </a:rPr>
              <a:t>Gujarat and Assam: </a:t>
            </a:r>
            <a:r>
              <a:rPr lang="en-US" sz="2200" dirty="0">
                <a:solidFill>
                  <a:prstClr val="black"/>
                </a:solidFill>
                <a:latin typeface="Bookman light"/>
              </a:rPr>
              <a:t>Sedimentary rocks on the western and eastern flanks of the peninsula, in Gujarat and Assam have most of the petroleum deposits. </a:t>
            </a:r>
          </a:p>
          <a:p>
            <a:pPr lvl="0"/>
            <a:r>
              <a:rPr lang="en-US" sz="2200" b="1" dirty="0">
                <a:solidFill>
                  <a:prstClr val="black"/>
                </a:solidFill>
                <a:latin typeface="Bookman light"/>
              </a:rPr>
              <a:t>Rajasthan: </a:t>
            </a:r>
            <a:r>
              <a:rPr lang="en-US" sz="2200" dirty="0">
                <a:solidFill>
                  <a:prstClr val="black"/>
                </a:solidFill>
                <a:latin typeface="Bookman light"/>
              </a:rPr>
              <a:t>It has reserves of many non-ferrous minerals.</a:t>
            </a:r>
          </a:p>
          <a:p>
            <a:pPr lvl="0"/>
            <a:r>
              <a:rPr lang="en-US" sz="2200" b="1" dirty="0">
                <a:solidFill>
                  <a:prstClr val="black"/>
                </a:solidFill>
                <a:latin typeface="Bookman light"/>
              </a:rPr>
              <a:t>Northern Plains: </a:t>
            </a:r>
            <a:r>
              <a:rPr lang="en-US" sz="2200" dirty="0">
                <a:solidFill>
                  <a:prstClr val="black"/>
                </a:solidFill>
                <a:latin typeface="Bookman light"/>
              </a:rPr>
              <a:t>The vast alluvial plains of north India are almost devoid of economic minerals. </a:t>
            </a:r>
          </a:p>
          <a:p>
            <a:pPr lvl="0"/>
            <a:r>
              <a:rPr lang="en-US" sz="2200" dirty="0">
                <a:solidFill>
                  <a:prstClr val="black"/>
                </a:solidFill>
                <a:latin typeface="Bookman light"/>
              </a:rPr>
              <a:t>These variations exist largely because of the differences in the geological structure, processes and time involved in the formation of minerals.</a:t>
            </a:r>
            <a:endParaRPr lang="en-IN" sz="2200" dirty="0">
              <a:solidFill>
                <a:prstClr val="black"/>
              </a:solidFill>
              <a:latin typeface="Bookman light"/>
            </a:endParaRPr>
          </a:p>
          <a:p>
            <a:endParaRPr lang="en-IN" dirty="0"/>
          </a:p>
        </p:txBody>
      </p:sp>
    </p:spTree>
    <p:extLst>
      <p:ext uri="{BB962C8B-B14F-4D97-AF65-F5344CB8AC3E}">
        <p14:creationId xmlns:p14="http://schemas.microsoft.com/office/powerpoint/2010/main" val="2006494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smtClean="0">
                <a:solidFill>
                  <a:prstClr val="black"/>
                </a:solidFill>
                <a:latin typeface="Bookman light"/>
              </a:rPr>
              <a:t>Slide No.5</a:t>
            </a:r>
            <a:br>
              <a:rPr lang="en-IN" sz="2000" b="1" dirty="0" smtClean="0">
                <a:solidFill>
                  <a:prstClr val="black"/>
                </a:solidFill>
                <a:latin typeface="Bookman light"/>
              </a:rPr>
            </a:br>
            <a:r>
              <a:rPr lang="en-IN" sz="3600" b="1" dirty="0" smtClean="0">
                <a:solidFill>
                  <a:prstClr val="black"/>
                </a:solidFill>
                <a:latin typeface="Bookman light"/>
              </a:rPr>
              <a:t>What </a:t>
            </a:r>
            <a:r>
              <a:rPr lang="en-IN" sz="3600" b="1" dirty="0">
                <a:solidFill>
                  <a:prstClr val="black"/>
                </a:solidFill>
                <a:latin typeface="Bookman light"/>
              </a:rPr>
              <a:t>is mining?</a:t>
            </a:r>
            <a:endParaRPr lang="en-IN" sz="3600" b="1" dirty="0">
              <a:latin typeface="Bookman light"/>
            </a:endParaRPr>
          </a:p>
        </p:txBody>
      </p:sp>
      <p:sp>
        <p:nvSpPr>
          <p:cNvPr id="3" name="Content Placeholder 2"/>
          <p:cNvSpPr>
            <a:spLocks noGrp="1"/>
          </p:cNvSpPr>
          <p:nvPr>
            <p:ph idx="1"/>
          </p:nvPr>
        </p:nvSpPr>
        <p:spPr>
          <a:xfrm>
            <a:off x="457200" y="1447800"/>
            <a:ext cx="8229600" cy="4678363"/>
          </a:xfrm>
        </p:spPr>
        <p:txBody>
          <a:bodyPr/>
          <a:lstStyle/>
          <a:p>
            <a:pPr lvl="0"/>
            <a:r>
              <a:rPr lang="en-IN" sz="3000" dirty="0">
                <a:solidFill>
                  <a:prstClr val="black"/>
                </a:solidFill>
              </a:rPr>
              <a:t>The economic activity of extraction of minerals from below the earth’s surface is called mining.</a:t>
            </a:r>
          </a:p>
          <a:p>
            <a:pPr lvl="0"/>
            <a:r>
              <a:rPr lang="en-US" sz="3000" dirty="0">
                <a:solidFill>
                  <a:prstClr val="black"/>
                </a:solidFill>
              </a:rPr>
              <a:t>the concentration of mineral in the ore, the ease of extraction and closeness to the market play an important role in affecting the economic viability of a reserve. Thus, to meet the demand, a choice has to be made between a number of possible options. When this is done a mineral ‘</a:t>
            </a:r>
            <a:r>
              <a:rPr lang="en-US" sz="3000" b="1" dirty="0">
                <a:solidFill>
                  <a:prstClr val="black"/>
                </a:solidFill>
              </a:rPr>
              <a:t>deposit’</a:t>
            </a:r>
            <a:r>
              <a:rPr lang="en-US" sz="3000" dirty="0">
                <a:solidFill>
                  <a:prstClr val="black"/>
                </a:solidFill>
              </a:rPr>
              <a:t> or ‘</a:t>
            </a:r>
            <a:r>
              <a:rPr lang="en-US" sz="3000" b="1" dirty="0">
                <a:solidFill>
                  <a:prstClr val="black"/>
                </a:solidFill>
              </a:rPr>
              <a:t>reserve’</a:t>
            </a:r>
            <a:r>
              <a:rPr lang="en-US" sz="3000" dirty="0">
                <a:solidFill>
                  <a:prstClr val="black"/>
                </a:solidFill>
              </a:rPr>
              <a:t> turns into a </a:t>
            </a:r>
            <a:r>
              <a:rPr lang="en-US" sz="3000" b="1" dirty="0">
                <a:solidFill>
                  <a:prstClr val="black"/>
                </a:solidFill>
              </a:rPr>
              <a:t>mine</a:t>
            </a:r>
            <a:r>
              <a:rPr lang="en-US" sz="3000" dirty="0">
                <a:solidFill>
                  <a:prstClr val="black"/>
                </a:solidFill>
              </a:rPr>
              <a:t>.</a:t>
            </a:r>
            <a:endParaRPr lang="en-IN" sz="3000" dirty="0">
              <a:solidFill>
                <a:prstClr val="black"/>
              </a:solidFill>
            </a:endParaRPr>
          </a:p>
          <a:p>
            <a:endParaRPr lang="en-IN" dirty="0"/>
          </a:p>
        </p:txBody>
      </p:sp>
    </p:spTree>
    <p:extLst>
      <p:ext uri="{BB962C8B-B14F-4D97-AF65-F5344CB8AC3E}">
        <p14:creationId xmlns:p14="http://schemas.microsoft.com/office/powerpoint/2010/main" val="155306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200" b="1" dirty="0" smtClean="0">
                <a:solidFill>
                  <a:prstClr val="black"/>
                </a:solidFill>
                <a:latin typeface="Bookman light"/>
              </a:rPr>
              <a:t>Slide No. 6</a:t>
            </a:r>
            <a:br>
              <a:rPr lang="en-IN" sz="2200" b="1" dirty="0" smtClean="0">
                <a:solidFill>
                  <a:prstClr val="black"/>
                </a:solidFill>
                <a:latin typeface="Bookman light"/>
              </a:rPr>
            </a:br>
            <a:r>
              <a:rPr lang="en-IN" sz="3600" b="1" dirty="0" smtClean="0">
                <a:solidFill>
                  <a:prstClr val="black"/>
                </a:solidFill>
                <a:latin typeface="Bookman light"/>
              </a:rPr>
              <a:t>Who </a:t>
            </a:r>
            <a:r>
              <a:rPr lang="en-IN" sz="3600" b="1" dirty="0">
                <a:solidFill>
                  <a:prstClr val="black"/>
                </a:solidFill>
                <a:latin typeface="Bookman light"/>
              </a:rPr>
              <a:t>owns minerals?</a:t>
            </a:r>
            <a:br>
              <a:rPr lang="en-IN" sz="3600" b="1" dirty="0">
                <a:solidFill>
                  <a:prstClr val="black"/>
                </a:solidFill>
                <a:latin typeface="Bookman light"/>
              </a:rPr>
            </a:br>
            <a:r>
              <a:rPr lang="en-IN" sz="3600" b="1" dirty="0">
                <a:solidFill>
                  <a:prstClr val="black"/>
                </a:solidFill>
                <a:latin typeface="Bookman light"/>
              </a:rPr>
              <a:t>What is Rat-Hole mining?</a:t>
            </a:r>
            <a:endParaRPr lang="en-IN" sz="3600" b="1" dirty="0">
              <a:latin typeface="Bookman light"/>
            </a:endParaRPr>
          </a:p>
        </p:txBody>
      </p:sp>
      <p:sp>
        <p:nvSpPr>
          <p:cNvPr id="3" name="Content Placeholder 2"/>
          <p:cNvSpPr>
            <a:spLocks noGrp="1"/>
          </p:cNvSpPr>
          <p:nvPr>
            <p:ph idx="1"/>
          </p:nvPr>
        </p:nvSpPr>
        <p:spPr>
          <a:xfrm>
            <a:off x="457200" y="1752600"/>
            <a:ext cx="8229600" cy="4724400"/>
          </a:xfrm>
        </p:spPr>
        <p:txBody>
          <a:bodyPr>
            <a:normAutofit fontScale="92500" lnSpcReduction="10000"/>
          </a:bodyPr>
          <a:lstStyle/>
          <a:p>
            <a:pPr lvl="0"/>
            <a:r>
              <a:rPr lang="en-US" sz="3000" dirty="0">
                <a:solidFill>
                  <a:prstClr val="black"/>
                </a:solidFill>
                <a:latin typeface="Bookman light"/>
              </a:rPr>
              <a:t>Most of the minerals in India are </a:t>
            </a:r>
            <a:r>
              <a:rPr lang="en-US" sz="3000" dirty="0" err="1">
                <a:solidFill>
                  <a:prstClr val="black"/>
                </a:solidFill>
                <a:latin typeface="Bookman light"/>
              </a:rPr>
              <a:t>nationalised</a:t>
            </a:r>
            <a:r>
              <a:rPr lang="en-US" sz="3000" dirty="0">
                <a:solidFill>
                  <a:prstClr val="black"/>
                </a:solidFill>
                <a:latin typeface="Bookman light"/>
              </a:rPr>
              <a:t> and their extraction is possible only after obtaining due permission from the government. </a:t>
            </a:r>
          </a:p>
          <a:p>
            <a:pPr lvl="0"/>
            <a:r>
              <a:rPr lang="en-US" sz="3000" dirty="0">
                <a:solidFill>
                  <a:prstClr val="black"/>
                </a:solidFill>
                <a:latin typeface="Bookman light"/>
              </a:rPr>
              <a:t>But in most of the tribal areas of the north-east India, minerals are owned by individuals or communities. </a:t>
            </a:r>
          </a:p>
          <a:p>
            <a:pPr lvl="0"/>
            <a:r>
              <a:rPr lang="en-US" sz="3000" dirty="0">
                <a:solidFill>
                  <a:prstClr val="black"/>
                </a:solidFill>
                <a:latin typeface="Bookman light"/>
              </a:rPr>
              <a:t>Meghalaya, is rich in the deposits of coal, </a:t>
            </a:r>
            <a:r>
              <a:rPr lang="en-IN" sz="3000" dirty="0">
                <a:solidFill>
                  <a:prstClr val="black"/>
                </a:solidFill>
                <a:latin typeface="Bookman light"/>
              </a:rPr>
              <a:t>iron ore, limestone and dolomite etc. </a:t>
            </a:r>
          </a:p>
          <a:p>
            <a:pPr lvl="0"/>
            <a:r>
              <a:rPr lang="en-IN" sz="3000" dirty="0">
                <a:solidFill>
                  <a:prstClr val="black"/>
                </a:solidFill>
                <a:latin typeface="Bookman light"/>
              </a:rPr>
              <a:t>Coal </a:t>
            </a:r>
            <a:r>
              <a:rPr lang="en-US" sz="3000" dirty="0">
                <a:solidFill>
                  <a:prstClr val="black"/>
                </a:solidFill>
                <a:latin typeface="Bookman light"/>
              </a:rPr>
              <a:t>mining in </a:t>
            </a:r>
            <a:r>
              <a:rPr lang="en-US" sz="3000" dirty="0" err="1">
                <a:solidFill>
                  <a:prstClr val="black"/>
                </a:solidFill>
                <a:latin typeface="Bookman light"/>
              </a:rPr>
              <a:t>Jowai</a:t>
            </a:r>
            <a:r>
              <a:rPr lang="en-US" sz="3000" dirty="0">
                <a:solidFill>
                  <a:prstClr val="black"/>
                </a:solidFill>
                <a:latin typeface="Bookman light"/>
              </a:rPr>
              <a:t> and </a:t>
            </a:r>
            <a:r>
              <a:rPr lang="en-US" sz="3000" dirty="0" err="1">
                <a:solidFill>
                  <a:prstClr val="black"/>
                </a:solidFill>
                <a:latin typeface="Bookman light"/>
              </a:rPr>
              <a:t>Cherapunjee</a:t>
            </a:r>
            <a:r>
              <a:rPr lang="en-US" sz="3000" dirty="0">
                <a:solidFill>
                  <a:prstClr val="black"/>
                </a:solidFill>
                <a:latin typeface="Bookman light"/>
              </a:rPr>
              <a:t> is done by family member in the form of a long narrow tunnel, this is known as ‘</a:t>
            </a:r>
            <a:r>
              <a:rPr lang="en-US" sz="3000" b="1" dirty="0">
                <a:solidFill>
                  <a:prstClr val="black"/>
                </a:solidFill>
                <a:latin typeface="Bookman light"/>
              </a:rPr>
              <a:t>Rat hole’</a:t>
            </a:r>
            <a:r>
              <a:rPr lang="en-US" sz="3000" dirty="0">
                <a:solidFill>
                  <a:prstClr val="black"/>
                </a:solidFill>
                <a:latin typeface="Bookman light"/>
              </a:rPr>
              <a:t> mining.</a:t>
            </a:r>
            <a:endParaRPr lang="en-IN" dirty="0">
              <a:latin typeface="Bookman light"/>
            </a:endParaRPr>
          </a:p>
        </p:txBody>
      </p:sp>
    </p:spTree>
    <p:extLst>
      <p:ext uri="{BB962C8B-B14F-4D97-AF65-F5344CB8AC3E}">
        <p14:creationId xmlns:p14="http://schemas.microsoft.com/office/powerpoint/2010/main" val="100759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smtClean="0">
                <a:solidFill>
                  <a:prstClr val="black"/>
                </a:solidFill>
                <a:latin typeface="Bookman light"/>
              </a:rPr>
              <a:t>Slide No.7</a:t>
            </a:r>
            <a:br>
              <a:rPr lang="en-IN" sz="2000" b="1" dirty="0" smtClean="0">
                <a:solidFill>
                  <a:prstClr val="black"/>
                </a:solidFill>
                <a:latin typeface="Bookman light"/>
              </a:rPr>
            </a:br>
            <a:r>
              <a:rPr lang="en-IN" sz="3600" b="1" dirty="0" smtClean="0">
                <a:solidFill>
                  <a:prstClr val="black"/>
                </a:solidFill>
                <a:latin typeface="Bookman light"/>
              </a:rPr>
              <a:t>Classification </a:t>
            </a:r>
            <a:r>
              <a:rPr lang="en-IN" sz="3600" b="1" dirty="0">
                <a:solidFill>
                  <a:prstClr val="black"/>
                </a:solidFill>
                <a:latin typeface="Bookman light"/>
              </a:rPr>
              <a:t>of Minerals</a:t>
            </a:r>
            <a:endParaRPr lang="en-IN" sz="3600" b="1" dirty="0">
              <a:latin typeface="Bookman ligh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33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smtClean="0">
                <a:solidFill>
                  <a:srgbClr val="4C4C4C"/>
                </a:solidFill>
                <a:latin typeface="Bookman light"/>
              </a:rPr>
              <a:t>Slide No.8</a:t>
            </a:r>
            <a:br>
              <a:rPr lang="en-IN" sz="2000" b="1" dirty="0" smtClean="0">
                <a:solidFill>
                  <a:srgbClr val="4C4C4C"/>
                </a:solidFill>
                <a:latin typeface="Bookman light"/>
              </a:rPr>
            </a:br>
            <a:r>
              <a:rPr lang="en-IN" sz="3600" b="1" dirty="0" smtClean="0">
                <a:solidFill>
                  <a:srgbClr val="4C4C4C"/>
                </a:solidFill>
                <a:latin typeface="Bookman light"/>
              </a:rPr>
              <a:t>Ferrous </a:t>
            </a:r>
            <a:r>
              <a:rPr lang="en-IN" sz="3600" b="1" dirty="0">
                <a:solidFill>
                  <a:srgbClr val="4C4C4C"/>
                </a:solidFill>
                <a:latin typeface="Bookman light"/>
              </a:rPr>
              <a:t>Minerals</a:t>
            </a:r>
            <a:endParaRPr lang="en-IN" sz="3600" b="1" dirty="0">
              <a:latin typeface="Bookman light"/>
            </a:endParaRPr>
          </a:p>
        </p:txBody>
      </p:sp>
      <p:sp>
        <p:nvSpPr>
          <p:cNvPr id="3" name="Content Placeholder 2"/>
          <p:cNvSpPr>
            <a:spLocks noGrp="1"/>
          </p:cNvSpPr>
          <p:nvPr>
            <p:ph idx="1"/>
          </p:nvPr>
        </p:nvSpPr>
        <p:spPr/>
        <p:txBody>
          <a:bodyPr/>
          <a:lstStyle/>
          <a:p>
            <a:pPr lvl="0"/>
            <a:r>
              <a:rPr lang="en-IN" dirty="0">
                <a:solidFill>
                  <a:prstClr val="black"/>
                </a:solidFill>
                <a:latin typeface="Bookman light"/>
              </a:rPr>
              <a:t>Metallic minerals having iron content are called Ferrous Minerals.</a:t>
            </a:r>
          </a:p>
          <a:p>
            <a:pPr lvl="0"/>
            <a:r>
              <a:rPr lang="en-IN" dirty="0">
                <a:solidFill>
                  <a:prstClr val="black"/>
                </a:solidFill>
                <a:latin typeface="Bookman-Light"/>
              </a:rPr>
              <a:t>These minerals account for about three fourths </a:t>
            </a:r>
            <a:r>
              <a:rPr lang="en-US" dirty="0">
                <a:solidFill>
                  <a:prstClr val="black"/>
                </a:solidFill>
                <a:latin typeface="Bookman-Light"/>
              </a:rPr>
              <a:t>of the total value of the production of metallic minerals. </a:t>
            </a:r>
          </a:p>
          <a:p>
            <a:pPr lvl="0"/>
            <a:r>
              <a:rPr lang="en-US" dirty="0">
                <a:solidFill>
                  <a:prstClr val="black"/>
                </a:solidFill>
                <a:latin typeface="Bookman-Light"/>
              </a:rPr>
              <a:t>They are the strong base for the development of metallurgical </a:t>
            </a:r>
            <a:r>
              <a:rPr lang="en-IN" dirty="0">
                <a:solidFill>
                  <a:prstClr val="black"/>
                </a:solidFill>
                <a:latin typeface="Bookman-Light"/>
              </a:rPr>
              <a:t>industries.</a:t>
            </a:r>
            <a:endParaRPr lang="en-IN" dirty="0">
              <a:solidFill>
                <a:prstClr val="black"/>
              </a:solidFill>
            </a:endParaRPr>
          </a:p>
          <a:p>
            <a:endParaRPr lang="en-IN" dirty="0"/>
          </a:p>
        </p:txBody>
      </p:sp>
    </p:spTree>
    <p:extLst>
      <p:ext uri="{BB962C8B-B14F-4D97-AF65-F5344CB8AC3E}">
        <p14:creationId xmlns:p14="http://schemas.microsoft.com/office/powerpoint/2010/main" val="2825217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IN" sz="2000" b="1" dirty="0" smtClean="0">
                <a:solidFill>
                  <a:prstClr val="black"/>
                </a:solidFill>
                <a:latin typeface="Bookman light"/>
              </a:rPr>
              <a:t>Slide No.9</a:t>
            </a:r>
            <a:br>
              <a:rPr lang="en-IN" sz="2000" b="1" dirty="0" smtClean="0">
                <a:solidFill>
                  <a:prstClr val="black"/>
                </a:solidFill>
                <a:latin typeface="Bookman light"/>
              </a:rPr>
            </a:br>
            <a:r>
              <a:rPr lang="en-IN" sz="3600" b="1" dirty="0" smtClean="0">
                <a:solidFill>
                  <a:prstClr val="black"/>
                </a:solidFill>
                <a:latin typeface="Bookman light"/>
              </a:rPr>
              <a:t>Iron </a:t>
            </a:r>
            <a:r>
              <a:rPr lang="en-IN" sz="3600" b="1" dirty="0">
                <a:solidFill>
                  <a:prstClr val="black"/>
                </a:solidFill>
                <a:latin typeface="Bookman light"/>
              </a:rPr>
              <a:t>Ore</a:t>
            </a:r>
            <a:endParaRPr lang="en-IN" sz="3600" b="1" dirty="0">
              <a:latin typeface="Bookman light"/>
            </a:endParaRPr>
          </a:p>
        </p:txBody>
      </p:sp>
      <p:sp>
        <p:nvSpPr>
          <p:cNvPr id="3" name="Content Placeholder 2"/>
          <p:cNvSpPr>
            <a:spLocks noGrp="1"/>
          </p:cNvSpPr>
          <p:nvPr>
            <p:ph idx="1"/>
          </p:nvPr>
        </p:nvSpPr>
        <p:spPr>
          <a:xfrm>
            <a:off x="457200" y="1066800"/>
            <a:ext cx="8229600" cy="5562600"/>
          </a:xfrm>
        </p:spPr>
        <p:txBody>
          <a:bodyPr>
            <a:normAutofit lnSpcReduction="10000"/>
          </a:bodyPr>
          <a:lstStyle/>
          <a:p>
            <a:pPr lvl="0"/>
            <a:r>
              <a:rPr lang="en-US" sz="1800" dirty="0">
                <a:solidFill>
                  <a:prstClr val="black"/>
                </a:solidFill>
                <a:latin typeface="Bookman light"/>
              </a:rPr>
              <a:t>Iron ore is the basic mineral and it is the backbone </a:t>
            </a:r>
            <a:r>
              <a:rPr lang="en-IN" sz="1800" dirty="0">
                <a:solidFill>
                  <a:prstClr val="black"/>
                </a:solidFill>
                <a:latin typeface="Bookman light"/>
              </a:rPr>
              <a:t>of industrial development.</a:t>
            </a:r>
          </a:p>
          <a:p>
            <a:pPr lvl="0"/>
            <a:r>
              <a:rPr lang="en-IN" sz="1800" dirty="0">
                <a:solidFill>
                  <a:prstClr val="black"/>
                </a:solidFill>
                <a:latin typeface="Bookman light"/>
              </a:rPr>
              <a:t>India </a:t>
            </a:r>
            <a:r>
              <a:rPr lang="en-US" sz="1800" dirty="0">
                <a:solidFill>
                  <a:prstClr val="black"/>
                </a:solidFill>
                <a:latin typeface="Bookman light"/>
              </a:rPr>
              <a:t>is rich in good quality iron ores.</a:t>
            </a:r>
          </a:p>
          <a:p>
            <a:pPr marL="0" lvl="0" indent="0">
              <a:buNone/>
            </a:pPr>
            <a:r>
              <a:rPr lang="en-IN" sz="1900" b="1" dirty="0">
                <a:solidFill>
                  <a:prstClr val="black"/>
                </a:solidFill>
                <a:latin typeface="Bookman-Light"/>
              </a:rPr>
              <a:t>Magnetite:</a:t>
            </a:r>
            <a:r>
              <a:rPr lang="en-IN" sz="1900" dirty="0">
                <a:solidFill>
                  <a:prstClr val="black"/>
                </a:solidFill>
                <a:latin typeface="Bookman-Light"/>
              </a:rPr>
              <a:t> </a:t>
            </a:r>
          </a:p>
          <a:p>
            <a:pPr lvl="0"/>
            <a:r>
              <a:rPr lang="en-IN" sz="1800" dirty="0">
                <a:solidFill>
                  <a:prstClr val="black"/>
                </a:solidFill>
                <a:latin typeface="Bookman-Light"/>
              </a:rPr>
              <a:t>Magnetite is </a:t>
            </a:r>
            <a:r>
              <a:rPr lang="en-US" sz="1800" dirty="0">
                <a:solidFill>
                  <a:prstClr val="black"/>
                </a:solidFill>
                <a:latin typeface="Bookman-Light"/>
              </a:rPr>
              <a:t>the finest iron ore with a very high content of iron up to 70%.</a:t>
            </a:r>
          </a:p>
          <a:p>
            <a:pPr lvl="0"/>
            <a:r>
              <a:rPr lang="en-US" sz="1800" dirty="0">
                <a:solidFill>
                  <a:prstClr val="black"/>
                </a:solidFill>
                <a:latin typeface="Bookman-Light"/>
              </a:rPr>
              <a:t>It has excellent magnetic qualities.</a:t>
            </a:r>
          </a:p>
          <a:p>
            <a:pPr lvl="0"/>
            <a:r>
              <a:rPr lang="en-US" sz="1800" dirty="0">
                <a:solidFill>
                  <a:prstClr val="black"/>
                </a:solidFill>
                <a:latin typeface="Bookman-Light"/>
              </a:rPr>
              <a:t>It is valuable in the electrical </a:t>
            </a:r>
            <a:r>
              <a:rPr lang="en-IN" sz="1800" dirty="0">
                <a:solidFill>
                  <a:prstClr val="black"/>
                </a:solidFill>
                <a:latin typeface="Bookman-Light"/>
              </a:rPr>
              <a:t>industry.</a:t>
            </a:r>
          </a:p>
          <a:p>
            <a:pPr marL="0" lvl="0" indent="0">
              <a:buNone/>
            </a:pPr>
            <a:r>
              <a:rPr lang="en-US" sz="1900" b="1" dirty="0">
                <a:solidFill>
                  <a:prstClr val="black"/>
                </a:solidFill>
                <a:latin typeface="Bookman-Light"/>
              </a:rPr>
              <a:t>Hematite: </a:t>
            </a:r>
            <a:endParaRPr lang="en-US" sz="1500" dirty="0">
              <a:solidFill>
                <a:prstClr val="black"/>
              </a:solidFill>
              <a:latin typeface="Bookman-Light"/>
            </a:endParaRPr>
          </a:p>
          <a:p>
            <a:pPr lvl="0">
              <a:buFont typeface="Wingdings" pitchFamily="2" charset="2"/>
              <a:buChar char="§"/>
            </a:pPr>
            <a:r>
              <a:rPr lang="en-US" sz="1800" dirty="0">
                <a:solidFill>
                  <a:prstClr val="black"/>
                </a:solidFill>
                <a:latin typeface="Bookman-Light"/>
              </a:rPr>
              <a:t>It is the most important industrial iron ore in terms of the quantity used.</a:t>
            </a:r>
          </a:p>
          <a:p>
            <a:pPr lvl="0">
              <a:buFont typeface="Wingdings" pitchFamily="2" charset="2"/>
              <a:buChar char="§"/>
            </a:pPr>
            <a:r>
              <a:rPr lang="en-US" sz="1800" dirty="0">
                <a:solidFill>
                  <a:prstClr val="black"/>
                </a:solidFill>
                <a:latin typeface="Bookman-Light"/>
              </a:rPr>
              <a:t>But it has a slightly lower iron content than </a:t>
            </a:r>
            <a:r>
              <a:rPr lang="en-IN" sz="1800" dirty="0">
                <a:solidFill>
                  <a:prstClr val="black"/>
                </a:solidFill>
                <a:latin typeface="Bookman-Light"/>
              </a:rPr>
              <a:t>magnetite. (50-60 per cent</a:t>
            </a:r>
            <a:r>
              <a:rPr lang="en-IN" sz="1800" dirty="0" smtClean="0">
                <a:solidFill>
                  <a:prstClr val="black"/>
                </a:solidFill>
                <a:latin typeface="Bookman-Light"/>
              </a:rPr>
              <a:t>).</a:t>
            </a:r>
            <a:endParaRPr lang="en-IN" sz="1600" b="1" dirty="0" smtClean="0">
              <a:solidFill>
                <a:prstClr val="black"/>
              </a:solidFill>
              <a:latin typeface="Bookman-Light"/>
            </a:endParaRPr>
          </a:p>
          <a:p>
            <a:pPr marL="0" lvl="0" indent="0" algn="ctr">
              <a:buNone/>
            </a:pPr>
            <a:endParaRPr lang="en-IN" sz="3000" b="1" dirty="0" smtClean="0">
              <a:solidFill>
                <a:prstClr val="black"/>
              </a:solidFill>
              <a:latin typeface="Bookman-Light"/>
            </a:endParaRPr>
          </a:p>
          <a:p>
            <a:pPr marL="0" lvl="0" indent="0" algn="ctr">
              <a:buNone/>
            </a:pPr>
            <a:r>
              <a:rPr lang="en-IN" sz="3000" b="1" dirty="0" smtClean="0">
                <a:solidFill>
                  <a:prstClr val="black"/>
                </a:solidFill>
                <a:latin typeface="Bookman-Light"/>
              </a:rPr>
              <a:t>Iron ore producing areas in India:</a:t>
            </a:r>
            <a:endParaRPr lang="en-IN" sz="3000" dirty="0" smtClean="0">
              <a:solidFill>
                <a:prstClr val="black"/>
              </a:solidFill>
              <a:latin typeface="Bookman-Light"/>
            </a:endParaRPr>
          </a:p>
          <a:p>
            <a:pPr marL="457200" lvl="0" indent="-457200">
              <a:buFont typeface="Arial" pitchFamily="34" charset="0"/>
              <a:buAutoNum type="arabicPeriod"/>
            </a:pPr>
            <a:r>
              <a:rPr lang="en-IN" sz="2000" b="1" dirty="0" err="1" smtClean="0">
                <a:solidFill>
                  <a:prstClr val="black"/>
                </a:solidFill>
                <a:latin typeface="Bookman light"/>
              </a:rPr>
              <a:t>Odisha</a:t>
            </a:r>
            <a:r>
              <a:rPr lang="en-IN" sz="2000" b="1" dirty="0" smtClean="0">
                <a:solidFill>
                  <a:prstClr val="black"/>
                </a:solidFill>
                <a:latin typeface="Bookman light"/>
              </a:rPr>
              <a:t>-Jharkhand </a:t>
            </a:r>
            <a:r>
              <a:rPr lang="en-IN" sz="2000" b="1" dirty="0">
                <a:solidFill>
                  <a:prstClr val="black"/>
                </a:solidFill>
                <a:latin typeface="Bookman light"/>
              </a:rPr>
              <a:t>Belt: </a:t>
            </a:r>
          </a:p>
          <a:p>
            <a:pPr marL="0" lvl="0" indent="0">
              <a:buNone/>
            </a:pPr>
            <a:r>
              <a:rPr lang="en-IN" sz="1900" dirty="0">
                <a:solidFill>
                  <a:prstClr val="black"/>
                </a:solidFill>
                <a:latin typeface="Bookman light"/>
              </a:rPr>
              <a:t>High grade hematite ore is found in </a:t>
            </a:r>
            <a:r>
              <a:rPr lang="en-IN" sz="1900" b="1" dirty="0" err="1">
                <a:solidFill>
                  <a:prstClr val="black"/>
                </a:solidFill>
                <a:latin typeface="Bookman light"/>
              </a:rPr>
              <a:t>Badampahar</a:t>
            </a:r>
            <a:r>
              <a:rPr lang="en-IN" sz="1900" dirty="0">
                <a:solidFill>
                  <a:prstClr val="black"/>
                </a:solidFill>
                <a:latin typeface="Bookman light"/>
              </a:rPr>
              <a:t> mines of </a:t>
            </a:r>
            <a:r>
              <a:rPr lang="en-IN" sz="1900" b="1" dirty="0" err="1">
                <a:solidFill>
                  <a:prstClr val="black"/>
                </a:solidFill>
                <a:latin typeface="Bookman light"/>
              </a:rPr>
              <a:t>Mayurbhan</a:t>
            </a:r>
            <a:r>
              <a:rPr lang="en-IN" sz="1900" dirty="0" err="1">
                <a:solidFill>
                  <a:prstClr val="black"/>
                </a:solidFill>
                <a:latin typeface="Bookman light"/>
              </a:rPr>
              <a:t>j</a:t>
            </a:r>
            <a:r>
              <a:rPr lang="en-IN" sz="1900" dirty="0">
                <a:solidFill>
                  <a:prstClr val="black"/>
                </a:solidFill>
                <a:latin typeface="Bookman light"/>
              </a:rPr>
              <a:t> and </a:t>
            </a:r>
            <a:r>
              <a:rPr lang="en-IN" sz="1900" b="1" dirty="0" err="1">
                <a:solidFill>
                  <a:prstClr val="black"/>
                </a:solidFill>
                <a:latin typeface="Bookman light"/>
              </a:rPr>
              <a:t>Kendujhar</a:t>
            </a:r>
            <a:r>
              <a:rPr lang="en-IN" sz="1900" dirty="0">
                <a:solidFill>
                  <a:prstClr val="black"/>
                </a:solidFill>
                <a:latin typeface="Bookman light"/>
              </a:rPr>
              <a:t> districts of </a:t>
            </a:r>
            <a:r>
              <a:rPr lang="en-IN" sz="1900" dirty="0" err="1">
                <a:solidFill>
                  <a:prstClr val="black"/>
                </a:solidFill>
                <a:latin typeface="Bookman light"/>
              </a:rPr>
              <a:t>Odisha</a:t>
            </a:r>
            <a:r>
              <a:rPr lang="en-IN" sz="1900" dirty="0">
                <a:solidFill>
                  <a:prstClr val="black"/>
                </a:solidFill>
                <a:latin typeface="Bookman light"/>
              </a:rPr>
              <a:t> and </a:t>
            </a:r>
            <a:r>
              <a:rPr lang="en-IN" sz="1900" b="1" dirty="0" err="1">
                <a:solidFill>
                  <a:prstClr val="black"/>
                </a:solidFill>
                <a:latin typeface="Bookman light"/>
              </a:rPr>
              <a:t>Gua</a:t>
            </a:r>
            <a:r>
              <a:rPr lang="en-IN" sz="1900" dirty="0">
                <a:solidFill>
                  <a:prstClr val="black"/>
                </a:solidFill>
                <a:latin typeface="Bookman light"/>
              </a:rPr>
              <a:t> and </a:t>
            </a:r>
            <a:r>
              <a:rPr lang="en-IN" sz="1900" b="1" dirty="0" err="1">
                <a:solidFill>
                  <a:prstClr val="black"/>
                </a:solidFill>
                <a:latin typeface="Bookman light"/>
              </a:rPr>
              <a:t>Noamundi</a:t>
            </a:r>
            <a:r>
              <a:rPr lang="en-IN" sz="1900" b="1" dirty="0">
                <a:solidFill>
                  <a:prstClr val="black"/>
                </a:solidFill>
                <a:latin typeface="Bookman light"/>
              </a:rPr>
              <a:t> </a:t>
            </a:r>
            <a:r>
              <a:rPr lang="en-IN" sz="1900" dirty="0">
                <a:solidFill>
                  <a:prstClr val="black"/>
                </a:solidFill>
                <a:latin typeface="Bookman light"/>
              </a:rPr>
              <a:t>mines of  </a:t>
            </a:r>
            <a:r>
              <a:rPr lang="en-IN" sz="1900" b="1" dirty="0" err="1">
                <a:solidFill>
                  <a:prstClr val="black"/>
                </a:solidFill>
                <a:latin typeface="Bookman light"/>
              </a:rPr>
              <a:t>Singbhum</a:t>
            </a:r>
            <a:r>
              <a:rPr lang="en-IN" sz="1900" b="1" dirty="0">
                <a:solidFill>
                  <a:prstClr val="black"/>
                </a:solidFill>
                <a:latin typeface="Bookman light"/>
              </a:rPr>
              <a:t> </a:t>
            </a:r>
            <a:r>
              <a:rPr lang="en-IN" sz="1900" dirty="0">
                <a:solidFill>
                  <a:prstClr val="black"/>
                </a:solidFill>
                <a:latin typeface="Bookman light"/>
              </a:rPr>
              <a:t>district of </a:t>
            </a:r>
            <a:r>
              <a:rPr lang="en-IN" sz="1900" b="1" dirty="0">
                <a:solidFill>
                  <a:prstClr val="black"/>
                </a:solidFill>
                <a:latin typeface="Bookman light"/>
              </a:rPr>
              <a:t>Jharkhand</a:t>
            </a:r>
            <a:r>
              <a:rPr lang="en-IN" sz="1900" dirty="0">
                <a:solidFill>
                  <a:prstClr val="black"/>
                </a:solidFill>
                <a:latin typeface="Bookman light"/>
              </a:rPr>
              <a:t>.</a:t>
            </a:r>
          </a:p>
          <a:p>
            <a:pPr marL="0" indent="0">
              <a:buNone/>
            </a:pPr>
            <a:endParaRPr lang="en-IN" dirty="0"/>
          </a:p>
        </p:txBody>
      </p:sp>
    </p:spTree>
    <p:extLst>
      <p:ext uri="{BB962C8B-B14F-4D97-AF65-F5344CB8AC3E}">
        <p14:creationId xmlns:p14="http://schemas.microsoft.com/office/powerpoint/2010/main" val="3701940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993</Words>
  <Application>Microsoft Office PowerPoint</Application>
  <PresentationFormat>On-screen Show (4:3)</PresentationFormat>
  <Paragraphs>104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No.1                 CLASS X, GEOGRAPHY, CHAPTER-5 MINERALS AND ENERGY RESOURCES Module Number 1/3                         Teacher: P V Divakaran, AECS-2 Kalpakkam</vt:lpstr>
      <vt:lpstr> Slide No.2 What is a mineral? </vt:lpstr>
      <vt:lpstr>Slide No.3         MODE OF OCCURRENCE OF MINERALS</vt:lpstr>
      <vt:lpstr>Slide No.4 Distribution of Minerals in India</vt:lpstr>
      <vt:lpstr>Slide No.5 What is mining?</vt:lpstr>
      <vt:lpstr>Slide No. 6 Who owns minerals? What is Rat-Hole mining?</vt:lpstr>
      <vt:lpstr>Slide No.7 Classification of Minerals</vt:lpstr>
      <vt:lpstr>Slide No.8 Ferrous Minerals</vt:lpstr>
      <vt:lpstr>Slide No.9 Iron Ore</vt:lpstr>
      <vt:lpstr>PowerPoint Presentation</vt:lpstr>
      <vt:lpstr>Slide No.11 Production of iron ore - state wise share in per cent, 2009-10 </vt:lpstr>
      <vt:lpstr>Slide No.12 Manganese</vt:lpstr>
      <vt:lpstr>Slide No.13</vt:lpstr>
      <vt:lpstr>Slide No.14 Recapitulation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X GEOGRAPHY, CHAPTER-5 MINERALS AND ENERGY RESOURCES Module Number 1/3</dc:title>
  <dc:creator>Divakaran</dc:creator>
  <cp:lastModifiedBy>Windows User</cp:lastModifiedBy>
  <cp:revision>57</cp:revision>
  <dcterms:created xsi:type="dcterms:W3CDTF">2006-08-16T00:00:00Z</dcterms:created>
  <dcterms:modified xsi:type="dcterms:W3CDTF">2020-04-18T02:49:07Z</dcterms:modified>
</cp:coreProperties>
</file>